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84" r:id="rId2"/>
    <p:sldMasterId id="2147483686" r:id="rId3"/>
    <p:sldMasterId id="2147483717" r:id="rId4"/>
    <p:sldMasterId id="2147483729" r:id="rId5"/>
    <p:sldMasterId id="2147483741" r:id="rId6"/>
    <p:sldMasterId id="2147483743" r:id="rId7"/>
    <p:sldMasterId id="2147483745" r:id="rId8"/>
    <p:sldMasterId id="2147483757" r:id="rId9"/>
  </p:sldMasterIdLst>
  <p:notesMasterIdLst>
    <p:notesMasterId r:id="rId28"/>
  </p:notesMasterIdLst>
  <p:sldIdLst>
    <p:sldId id="295" r:id="rId10"/>
    <p:sldId id="297" r:id="rId11"/>
    <p:sldId id="264" r:id="rId12"/>
    <p:sldId id="296" r:id="rId13"/>
    <p:sldId id="265" r:id="rId14"/>
    <p:sldId id="268" r:id="rId15"/>
    <p:sldId id="5361" r:id="rId16"/>
    <p:sldId id="287" r:id="rId17"/>
    <p:sldId id="3641" r:id="rId18"/>
    <p:sldId id="374" r:id="rId19"/>
    <p:sldId id="375" r:id="rId20"/>
    <p:sldId id="376" r:id="rId21"/>
    <p:sldId id="3648" r:id="rId22"/>
    <p:sldId id="3649" r:id="rId23"/>
    <p:sldId id="3646" r:id="rId24"/>
    <p:sldId id="3647" r:id="rId25"/>
    <p:sldId id="308" r:id="rId26"/>
    <p:sldId id="540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22762"/>
    <a:srgbClr val="CD1214"/>
    <a:srgbClr val="010000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14"/>
    <p:restoredTop sz="94694"/>
  </p:normalViewPr>
  <p:slideViewPr>
    <p:cSldViewPr>
      <p:cViewPr varScale="1">
        <p:scale>
          <a:sx n="89" d="100"/>
          <a:sy n="89" d="100"/>
        </p:scale>
        <p:origin x="160" y="1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BF7D1D8-28D8-1241-8B19-915630573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0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73B64-28A4-0E45-84F3-D12C5F1E295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06784-E2F0-8742-95E4-BB43F7268F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b="0" dirty="0">
                <a:latin typeface="Times" charset="0"/>
                <a:ea typeface="ＭＳ Ｐゴシック" charset="0"/>
                <a:cs typeface="ＭＳ Ｐゴシック" charset="0"/>
              </a:rPr>
              <a:t>_________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NS-00-NT Introduction-40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NS-01-Matt1-14-slide 56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NS-02-Mark1-8-slide 40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NS-03-Luke1-12-slide 30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NS-04-John1-12-slide 72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5B7D0-3484-B347-8B34-B71F2C1BA0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9F15B-C063-B446-9984-923E60DADA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F1B55-B33C-1C4E-96F3-5B3F67DC42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8643EF-651C-8E44-969F-49D5D49F12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D987F-4596-2C47-8ED3-4322224F37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Gospels (go) in Arabic</a:t>
            </a:r>
          </a:p>
        </p:txBody>
      </p:sp>
    </p:spTree>
    <p:extLst>
      <p:ext uri="{BB962C8B-B14F-4D97-AF65-F5344CB8AC3E}">
        <p14:creationId xmlns:p14="http://schemas.microsoft.com/office/powerpoint/2010/main" val="19890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C347A-6A06-C542-9858-D8E8A257FE6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CA98B6-F719-CA4A-AB2B-2E9A0F91A88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CCAF6-A4D0-6246-8082-4C93F6691AF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08A96-4637-8343-80CE-A7955098EAE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9704B-AF68-3440-9568-8A50AA38A89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FA75E-A867-984A-90CF-405A1ED1FF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r" rtl="1"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ar-JO" dirty="0">
                <a:rtl/>
              </a:rPr>
              <a:t>يجوز لأيِّ شخصٍ أن ينسخ ملاحظات الفصل والعرض التقديميَّ للبوربوينت</a:t>
            </a:r>
            <a:r>
              <a:rPr lang="en-US" dirty="0">
                <a:rtl/>
              </a:rPr>
              <a:t>PPT) </a:t>
            </a:r>
            <a:r>
              <a:rPr lang="ar-JO" dirty="0">
                <a:rtl/>
              </a:rPr>
              <a:t>) لأنَّني لم أضعْ أيَّ حقوق طبْعٍ ونشْرِ عليها. ولكن تأكَّدْ من أنَّك تنسخ بصورةٍ صحيحة!</a:t>
            </a:r>
          </a:p>
          <a:p>
            <a:pPr algn="r" rtl="1"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ar-J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Anyone may copy the class notes and PPT as I hold no copyright on them. But make sure you copy right!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______________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Common-120</a:t>
            </a:r>
            <a:endParaRPr lang="en-US" dirty="0"/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E4D75-B857-624D-8BE0-0828C721B9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What overall observations can you make in your small group for the NT?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 There are 5 parts to the NT (grouped by category)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4 versions of Christ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life but only one of the church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Most the NT are letters (especially by Paul)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 6 of Paul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13 letters are to people he wrote twice (follow-up for Cor., Thess., &amp; Tim.)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2 groupings (general epistles &amp; gospels) named after their authors while Paul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after their recipients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F8DCA-8465-D148-9FE9-83F564ACE10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050" dirty="0"/>
              <a:t>What overall observations on the NT can you make from this diagram?</a:t>
            </a:r>
          </a:p>
          <a:p>
            <a:pPr eaLnBrk="1" hangingPunct="1">
              <a:defRPr/>
            </a:pPr>
            <a:r>
              <a:rPr lang="en-US" sz="1050" dirty="0"/>
              <a:t>Gospels and Acts form the primary and secondary foundations of the NT. </a:t>
            </a:r>
          </a:p>
          <a:p>
            <a:pPr eaLnBrk="1" hangingPunct="1">
              <a:defRPr/>
            </a:pPr>
            <a:r>
              <a:rPr lang="en-US" sz="1050" dirty="0"/>
              <a:t>On the historical foundation are two pillars of 9 books each.</a:t>
            </a:r>
          </a:p>
          <a:p>
            <a:pPr eaLnBrk="1" hangingPunct="1">
              <a:defRPr/>
            </a:pPr>
            <a:r>
              <a:rPr lang="en-US" sz="1050" dirty="0"/>
              <a:t>Paul</a:t>
            </a:r>
            <a:r>
              <a:rPr lang="fr-FR" sz="1050" dirty="0"/>
              <a:t>'</a:t>
            </a:r>
            <a:r>
              <a:rPr lang="en-US" sz="1050" dirty="0"/>
              <a:t>s letters to churches in the left pillar all fit into Acts.</a:t>
            </a:r>
          </a:p>
          <a:p>
            <a:pPr eaLnBrk="1" hangingPunct="1">
              <a:defRPr/>
            </a:pPr>
            <a:r>
              <a:rPr lang="en-US" sz="1050" dirty="0"/>
              <a:t>Paul </a:t>
            </a:r>
            <a:r>
              <a:rPr lang="en-US" sz="1050" dirty="0" err="1"/>
              <a:t>didn</a:t>
            </a:r>
            <a:r>
              <a:rPr lang="fr-FR" sz="1050" dirty="0"/>
              <a:t>'</a:t>
            </a:r>
            <a:r>
              <a:rPr lang="en-US" sz="1050" dirty="0"/>
              <a:t>t write any inspired letters to churches after Acts.</a:t>
            </a:r>
          </a:p>
          <a:p>
            <a:pPr eaLnBrk="1" hangingPunct="1">
              <a:defRPr/>
            </a:pPr>
            <a:r>
              <a:rPr lang="en-US" sz="1050" dirty="0"/>
              <a:t>Pauline letters are named after recipients while General after authors (except Hebrews)</a:t>
            </a:r>
          </a:p>
          <a:p>
            <a:pPr eaLnBrk="1" hangingPunct="1">
              <a:defRPr/>
            </a:pPr>
            <a:r>
              <a:rPr lang="en-US" sz="1050" dirty="0"/>
              <a:t>The four gospels are named after their authors.</a:t>
            </a:r>
          </a:p>
          <a:p>
            <a:pPr eaLnBrk="1" hangingPunct="1">
              <a:defRPr/>
            </a:pPr>
            <a:r>
              <a:rPr lang="en-US" sz="1050" dirty="0"/>
              <a:t>Every book that ends in "ns" is Pauline</a:t>
            </a:r>
          </a:p>
          <a:p>
            <a:pPr eaLnBrk="1" hangingPunct="1">
              <a:defRPr/>
            </a:pPr>
            <a:r>
              <a:rPr lang="en-US" sz="1050" dirty="0"/>
              <a:t>All Pastoral Epistles begin with "T”</a:t>
            </a:r>
          </a:p>
          <a:p>
            <a:pPr eaLnBrk="1" hangingPunct="1">
              <a:defRPr/>
            </a:pPr>
            <a:r>
              <a:rPr lang="en-US" sz="1050" dirty="0"/>
              <a:t>______</a:t>
            </a:r>
          </a:p>
          <a:p>
            <a:pPr eaLnBrk="1" hangingPunct="1">
              <a:defRPr/>
            </a:pPr>
            <a:r>
              <a:rPr lang="en-US" sz="1050" dirty="0"/>
              <a:t>General Epistles came after Acts (except James).</a:t>
            </a:r>
          </a:p>
          <a:p>
            <a:pPr eaLnBrk="1" hangingPunct="1">
              <a:defRPr/>
            </a:pPr>
            <a:r>
              <a:rPr lang="en-US" sz="1050" dirty="0"/>
              <a:t>Each of the 2 pillars begin with a foundational book: Romans &amp; Hebrews (also their longest).</a:t>
            </a:r>
          </a:p>
          <a:p>
            <a:pPr eaLnBrk="1" hangingPunct="1">
              <a:defRPr/>
            </a:pPr>
            <a:r>
              <a:rPr lang="en-US" sz="1050" dirty="0"/>
              <a:t>Both pillars also end up in books that primarily deal with eschatology: 2 Thess and Revelation.</a:t>
            </a:r>
          </a:p>
          <a:p>
            <a:pPr eaLnBrk="1" hangingPunct="1">
              <a:defRPr/>
            </a:pPr>
            <a:r>
              <a:rPr lang="en-US" sz="1050" dirty="0"/>
              <a:t>Instruction to the leaders comprise only 4 books (i.e., the NT addresses the average Christian). </a:t>
            </a:r>
          </a:p>
          <a:p>
            <a:pPr eaLnBrk="1" hangingPunct="1">
              <a:defRPr/>
            </a:pPr>
            <a:r>
              <a:rPr lang="en-US" sz="1050" dirty="0"/>
              <a:t>Only 4 NT books are written to an individual (i.e., the NT is corporate, not individualistic).</a:t>
            </a:r>
          </a:p>
          <a:p>
            <a:pPr eaLnBrk="1" hangingPunct="1">
              <a:defRPr/>
            </a:pPr>
            <a:r>
              <a:rPr lang="en-US" sz="1050" dirty="0"/>
              <a:t>Each 1st of multiple letters (1-2 Cor., 1-2 Thess., etc.) is longer &amp; more theologically significant.</a:t>
            </a:r>
          </a:p>
          <a:p>
            <a:pPr eaLnBrk="1" hangingPunct="1">
              <a:defRPr/>
            </a:pPr>
            <a:r>
              <a:rPr lang="en-US" sz="1050" dirty="0"/>
              <a:t>The “building” is chronologically clockwise.</a:t>
            </a:r>
          </a:p>
          <a:p>
            <a:pPr eaLnBrk="1" hangingPunct="1">
              <a:defRPr/>
            </a:pPr>
            <a:r>
              <a:rPr lang="en-US" sz="1050" dirty="0"/>
              <a:t>________</a:t>
            </a:r>
          </a:p>
          <a:p>
            <a:pPr eaLnBrk="1" hangingPunct="1">
              <a:defRPr/>
            </a:pPr>
            <a:r>
              <a:rPr lang="en-US" sz="1050" dirty="0"/>
              <a:t>Three sections all have 9 books: 9 Historical/Pastoral + 9 Pauline + 9 General.</a:t>
            </a:r>
          </a:p>
          <a:p>
            <a:pPr eaLnBrk="1" hangingPunct="1">
              <a:defRPr/>
            </a:pPr>
            <a:r>
              <a:rPr lang="en-US" sz="1050" dirty="0"/>
              <a:t>Audiences of the Pauline column had more Jews than the Gentile readers of the General column.</a:t>
            </a:r>
          </a:p>
          <a:p>
            <a:pPr eaLnBrk="1" hangingPunct="1">
              <a:defRPr/>
            </a:pPr>
            <a:r>
              <a:rPr lang="en-US" sz="1050" dirty="0"/>
              <a:t>Pauline letters addressed early Christians when eyewitnesses to Jesus lived but General letters mostly addressed second generation believers.</a:t>
            </a:r>
          </a:p>
          <a:p>
            <a:pPr eaLnBrk="1" hangingPunct="1">
              <a:defRPr/>
            </a:pPr>
            <a:r>
              <a:rPr lang="en-US" sz="1050" dirty="0"/>
              <a:t>The NT foundation rests on books about the life of Christ, as Jesus is the focus of the NT.</a:t>
            </a:r>
          </a:p>
          <a:p>
            <a:pPr eaLnBrk="1" hangingPunct="1">
              <a:defRPr/>
            </a:pP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----- Meeting Notes (20/1/18 15:07) -----</a:t>
            </a:r>
          </a:p>
          <a:p>
            <a:pPr eaLnBrk="1" hangingPunct="1">
              <a:defRPr/>
            </a:pPr>
            <a:r>
              <a:rPr lang="en-US" sz="1050" dirty="0"/>
              <a:t>Acts bridge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B4CB7-30A3-734F-8768-82F3C066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3FA0-46F6-4A4E-A666-CE8C1E96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BEC04-D4AB-3C45-83C0-A78FEFED7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C9CE-A90F-644A-833C-266D05DF0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A7D6-78B9-2E46-89BB-4875C9602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2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F56DA-4590-F64D-A9F8-35B15CDED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9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76F7AB6-B3B8-3C49-8EF3-A1133FEAC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6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20E50056-99BA-8C47-A241-B4F1E3C77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9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C19A-64B4-434E-B753-C220D0948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5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E72F-5358-D24D-ADB1-011449E6E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5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5CC1-B374-4B44-934E-90B7BF68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5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4AB96-9612-864F-B04D-42DA274B2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3A24-ECE0-234B-8022-B05E3FB62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5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05FDB-349D-A84B-80E3-393E8EACF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23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B5A1-F2CB-444D-BF11-50948102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7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7E32-1203-5347-BBA2-DE5F3B49F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8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9258-6943-794E-A6EF-A1F477272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8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1778-E8F7-D940-AAA0-DBAC061F2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54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F9F7-54A1-314A-AC09-7BC85747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67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EFAD-EDA9-EB4F-B35A-CB5FC434F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47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AAE0-85AD-0D4C-8D70-2E1806C46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3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173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442C-00B2-7642-8861-FA276F780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1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065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77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60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406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284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6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766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517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07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CAE2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4"/>
            <a:ext cx="36576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49972"/>
            <a:ext cx="1905000" cy="30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94" y="6549972"/>
            <a:ext cx="3279775" cy="30802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31" y="6356099"/>
            <a:ext cx="587375" cy="492378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917E382-444A-3D42-8459-91F706D4E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9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081A-9019-2249-B93D-12558635D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5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E7C61-2E0F-5947-A582-87C09B467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81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23D5-BE05-4D4F-AB4D-607E6D95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35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E01E-3DE6-1F43-8BA4-54B4458F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89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7FE5-C924-3E44-AA32-01A065718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01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2F8D-FDEB-564D-A62C-D74720E56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52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C337-8B75-F54D-AB9C-2B9B20392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3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E2A2-D2E4-E44C-AED0-7AEB405D1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1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7D73-906D-924F-A2B7-198DB22DC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85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6E16-2AF1-494F-BC49-8E2F971C1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3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2967C-D28C-A44D-BF6A-A27CA705D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2AC01-626F-2049-9658-6549B1E9F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85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60C3-C098-8C49-87DA-292DA6F71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225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67C2-3D10-DF4D-B529-DCE5C86AE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0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245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6456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2269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68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325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829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9998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86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60C4-DC21-D643-A705-55961AB28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6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020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9974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904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21D8A3-28B0-A147-AD5E-8E41CA53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19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F2D3F-B6DD-9D46-AB3E-3EE4E2B5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29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06E2-B73D-8141-8F55-705455DB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131D-C5A0-0748-AA36-050C2BF8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8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2150-1963-F14B-A1C0-6872FC70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323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99E6-9FAE-5743-B290-365D856EF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79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22A4B-B618-8C45-8BD7-FB5FB59D4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EC2B-F2A5-AE47-8EC2-D6A9B6248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ADBFD-9684-E143-8E5D-24E73C86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44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2CBCB-85D8-6B4A-AE59-6AF12C574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7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173B1-C462-DE4A-8DE7-2A4FFD9DD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6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FAA04-8466-684D-80C6-95AF7202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4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C13A-579F-EA45-86A4-CC9DBB430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96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295E2-7093-AA4E-8A4C-C87A853F0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3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A23F5-5EFA-6746-9E06-432A012ED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9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4867D-9E30-1047-BDD2-3581B3B37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A1129C-91C5-3743-9107-E67A1336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CB39461-21D7-4343-A12B-705CA23C8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3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85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5D963F1-9BF7-8D42-A866-FABD8DB0E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85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14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charset="-128"/>
          <a:cs typeface="Arial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charset="-128"/>
          <a:cs typeface="Arial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04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  <a:solidFill>
            <a:schemeClr val="accent5"/>
          </a:solidFill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49972"/>
            <a:ext cx="19050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6160"/>
            <a:ext cx="28956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44" y="6340224"/>
            <a:ext cx="587375" cy="4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1E6D7D5-22A4-6F4D-B726-C230C9366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245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8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37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063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751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F3E0B065-6F85-1942-B475-8BA055583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7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7656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0" tIns="46005" rIns="92010" bIns="460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891283-1B31-FF4E-B177-E7A2DD27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8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6745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37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228600"/>
            <a:ext cx="9070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FBC3F885-4EF5-8942-A71E-1717EDB16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1641475"/>
            <a:ext cx="9070975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147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Bible and lamp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85973"/>
            <a:ext cx="9144000" cy="2376264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ar-JO" altLang="zh-CN" sz="8800" b="1" dirty="0"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وصف</a:t>
            </a:r>
            <a:endParaRPr lang="en-US" sz="8800" b="1" dirty="0">
              <a:effectLst>
                <a:glow rad="228600">
                  <a:srgbClr val="000000"/>
                </a:glow>
              </a:effectLst>
              <a:latin typeface="Arial"/>
              <a:ea typeface="SimSun" charset="0"/>
              <a:cs typeface="Arial"/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76200" y="990600"/>
            <a:ext cx="3886200" cy="36576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  <a:defRPr/>
            </a:pPr>
            <a:endParaRPr lang="en-US" sz="4800" b="1">
              <a:latin typeface="Arial"/>
              <a:ea typeface="SimSun" charset="0"/>
              <a:cs typeface="Arial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43D433-FFFE-B13C-6505-1767EBB98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62238"/>
            <a:ext cx="9144000" cy="233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ar-JO" altLang="zh-CN" sz="8000" b="1" kern="0" dirty="0"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الأناجيل</a:t>
            </a:r>
            <a:endParaRPr lang="en-US" sz="8000" b="1" kern="0" dirty="0">
              <a:effectLst>
                <a:glow rad="228600">
                  <a:srgbClr val="000000"/>
                </a:glow>
              </a:effectLst>
              <a:latin typeface="Arial"/>
              <a:ea typeface="SimSun" charset="0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1DDDDB-63AC-6DA4-3CBE-9FDE34484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381328"/>
            <a:ext cx="9180512" cy="476672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 </a:t>
            </a:r>
            <a:r>
              <a:rPr kumimoji="0" lang="ar-JO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مؤسسة الدراسات اللاهوتية الأردنية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BibleStudyDownloads.org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523DB6-1EE6-7F27-4519-8293816E5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-1885815"/>
            <a:ext cx="6681158" cy="188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 rtl="1" eaLnBrk="1" hangingPunct="1">
              <a:defRPr/>
            </a:pPr>
            <a:r>
              <a:rPr lang="ar-SA" altLang="zh-CN" sz="8800" b="1" kern="0" dirty="0"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وصف الاناجيل</a:t>
            </a:r>
            <a:endParaRPr lang="en-US" sz="8800" b="1" kern="0" dirty="0">
              <a:effectLst>
                <a:glow rad="228600">
                  <a:srgbClr val="000000"/>
                </a:glow>
              </a:effectLst>
              <a:latin typeface="Arial"/>
              <a:ea typeface="SimSun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05409222"/>
              </p:ext>
            </p:extLst>
          </p:nvPr>
        </p:nvGraphicFramePr>
        <p:xfrm>
          <a:off x="0" y="639764"/>
          <a:ext cx="9144000" cy="6260222"/>
        </p:xfrm>
        <a:graphic>
          <a:graphicData uri="http://schemas.openxmlformats.org/drawingml/2006/table">
            <a:tbl>
              <a:tblPr/>
              <a:tblGrid>
                <a:gridCol w="182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متى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مرقس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لوقا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يوحنا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الوظيفة قبل الخلاص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عشار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لا شيء (شاب)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طبيب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صياد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العرق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يهودي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يهودي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أممي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يهودي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الوظيفة والموهبة الروحية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رسول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خادم أو راعي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خادم أو معلم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رسول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القراء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01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عرقياً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اليهود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الرومان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الأمم (اليونانيون)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العالم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1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الفائدة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معجزات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1 كو 1: 22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الحكمة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1 كو 1: 22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روحياً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غير مؤمنين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مؤمنين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غير مؤمنين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غير مؤمنين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27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الحاجة الأساسية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تقديم المسيانية والملكوت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قدوة في المعاناة (حض على التلمذة)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العالمية (وتوسع الملكوت)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الألوهية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9983" name="Text Box 70"/>
          <p:cNvSpPr txBox="1">
            <a:spLocks noChangeArrowheads="1"/>
          </p:cNvSpPr>
          <p:nvPr/>
        </p:nvSpPr>
        <p:spPr bwMode="auto">
          <a:xfrm>
            <a:off x="8604254" y="-2698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9984" name="Rectangle 71"/>
          <p:cNvSpPr>
            <a:spLocks noGrp="1" noChangeArrowheads="1"/>
          </p:cNvSpPr>
          <p:nvPr>
            <p:ph type="title"/>
          </p:nvPr>
        </p:nvSpPr>
        <p:spPr>
          <a:xfrm>
            <a:off x="3288697" y="1"/>
            <a:ext cx="2568203" cy="461600"/>
          </a:xfrm>
          <a:solidFill>
            <a:schemeClr val="bg2"/>
          </a:solidFill>
        </p:spPr>
        <p:txBody>
          <a:bodyPr wrap="none" anchor="t">
            <a:spAutoFit/>
          </a:bodyPr>
          <a:lstStyle/>
          <a:p>
            <a:pPr eaLnBrk="1" hangingPunct="1"/>
            <a:r>
              <a:rPr lang="ar-JO" sz="2400" b="1" dirty="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مقارنة الأناجيل الأربعة</a:t>
            </a:r>
            <a:endParaRPr lang="en-US" sz="2400" b="1" dirty="0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80208615"/>
              </p:ext>
            </p:extLst>
          </p:nvPr>
        </p:nvGraphicFramePr>
        <p:xfrm>
          <a:off x="0" y="914400"/>
          <a:ext cx="9144000" cy="6075862"/>
        </p:xfrm>
        <a:graphic>
          <a:graphicData uri="http://schemas.openxmlformats.org/drawingml/2006/table">
            <a:tbl>
              <a:tblPr/>
              <a:tblGrid>
                <a:gridCol w="182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متى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مرقس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لوقا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يوحنا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تاريخ الكتابة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الأربعينات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64-68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57-59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أواخر الستينات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مكان الكتابة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أنطاكية أو سوريا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روما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قيصرية أو روما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أفسس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مكان الإرسال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فلسطين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روما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إلى ثاوفيلس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آسيا ... الخ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يسوع هو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ملك إسرائيل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(المسيا)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العبد المتألم (الألوهية)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الرجل المثالي (المسيا)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ابن الله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(الألوهية)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الآية الرئيسية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21: 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10: 45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19: 10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20: 31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المواضيع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الناموس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القوة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النعمة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المجد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التركيز الأدبي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عظات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معجزات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أمثال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روايات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الترتيب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موضوعي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زمني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زمني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موضوعي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1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التسلسل الزمني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إبراهيم إلى يوسف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لا يوجد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آدم إلى مريم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لا يوجد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2037" name="Rectangle 71"/>
          <p:cNvSpPr>
            <a:spLocks noGrp="1" noChangeArrowheads="1"/>
          </p:cNvSpPr>
          <p:nvPr>
            <p:ph type="title"/>
          </p:nvPr>
        </p:nvSpPr>
        <p:spPr>
          <a:xfrm>
            <a:off x="3287903" y="228601"/>
            <a:ext cx="2568203" cy="461600"/>
          </a:xfrm>
          <a:solidFill>
            <a:schemeClr val="bg2"/>
          </a:solidFill>
        </p:spPr>
        <p:txBody>
          <a:bodyPr wrap="none" anchor="t">
            <a:spAutoFit/>
          </a:bodyPr>
          <a:lstStyle/>
          <a:p>
            <a:pPr eaLnBrk="1" hangingPunct="1"/>
            <a:r>
              <a:rPr lang="ar-JO" sz="2400" b="1" dirty="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مقارنة الأناجيل الأربعة</a:t>
            </a:r>
            <a:endParaRPr lang="en-US" sz="2400" b="1" dirty="0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12038" name="Text Box 70"/>
          <p:cNvSpPr txBox="1">
            <a:spLocks noChangeArrowheads="1"/>
          </p:cNvSpPr>
          <p:nvPr/>
        </p:nvSpPr>
        <p:spPr bwMode="auto">
          <a:xfrm>
            <a:off x="8604254" y="14291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5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609601"/>
          <a:ext cx="9144000" cy="6401225"/>
        </p:xfrm>
        <a:graphic>
          <a:graphicData uri="http://schemas.openxmlformats.org/drawingml/2006/table">
            <a:tbl>
              <a:tblPr/>
              <a:tblGrid>
                <a:gridCol w="190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متى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مرقس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لوقا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يوحنا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المدى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الميلاد إلى القيامة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الخدمة إلى القيامة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الخدمة إلى القيامة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الخدمة إلى القيامة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النغمة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نبوي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رعوي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تاريخي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روحي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كلمات المسيح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60%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42%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50%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50%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الإصحاحات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الأعداد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1068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661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1149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878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الأعداد لكل إصحاح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38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اقتباسات ع ق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53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36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تلميحات ع ق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76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105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مراجع ع ق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129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63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67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125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المادة الفريدة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42%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7%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59%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92%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التقسيم الأوسع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------------------- </a:t>
                      </a:r>
                      <a:r>
                        <a:rPr kumimoji="0" lang="ar-JO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الأناجيل الإزائية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-------------------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ar-JO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إنجيل تكميلي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4095" name="Rectangle 82"/>
          <p:cNvSpPr>
            <a:spLocks noGrp="1" noChangeArrowheads="1"/>
          </p:cNvSpPr>
          <p:nvPr>
            <p:ph type="title"/>
          </p:nvPr>
        </p:nvSpPr>
        <p:spPr>
          <a:xfrm>
            <a:off x="3287903" y="1"/>
            <a:ext cx="2568203" cy="461600"/>
          </a:xfrm>
          <a:solidFill>
            <a:schemeClr val="bg2"/>
          </a:solidFill>
        </p:spPr>
        <p:txBody>
          <a:bodyPr wrap="none" anchor="t">
            <a:spAutoFit/>
          </a:bodyPr>
          <a:lstStyle/>
          <a:p>
            <a:pPr eaLnBrk="1" hangingPunct="1"/>
            <a:r>
              <a:rPr lang="ar-JO" sz="2400" b="1" dirty="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مقارنة الأناجيل الأربعة</a:t>
            </a:r>
            <a:endParaRPr lang="en-US" sz="2400" b="1" dirty="0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14096" name="Text Box 70"/>
          <p:cNvSpPr txBox="1">
            <a:spLocks noChangeArrowheads="1"/>
          </p:cNvSpPr>
          <p:nvPr/>
        </p:nvSpPr>
        <p:spPr bwMode="auto">
          <a:xfrm>
            <a:off x="8604254" y="-2698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3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688" rIns="0" bIns="4568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إلى أقصى الأرض (أع 1: 8)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أع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091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خريف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المجمع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092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أيار 57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آب 59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المحاكمات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093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094" name="Text Box 20"/>
          <p:cNvSpPr txBox="1">
            <a:spLocks noChangeArrowheads="1"/>
          </p:cNvSpPr>
          <p:nvPr/>
        </p:nvSpPr>
        <p:spPr bwMode="auto">
          <a:xfrm>
            <a:off x="8296278" y="2324100"/>
            <a:ext cx="847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توسع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الكنيسة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095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7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096" name="Text Box 7"/>
          <p:cNvSpPr txBox="1">
            <a:spLocks noChangeArrowheads="1"/>
          </p:cNvSpPr>
          <p:nvPr/>
        </p:nvSpPr>
        <p:spPr bwMode="auto">
          <a:xfrm>
            <a:off x="914400" y="2019593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نيسان 48-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أيلول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غلاطية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15200" y="1996511"/>
            <a:ext cx="990600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خريف 67 – 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00" name="TextBox 27"/>
          <p:cNvSpPr txBox="1">
            <a:spLocks noChangeArrowheads="1"/>
          </p:cNvSpPr>
          <p:nvPr/>
        </p:nvSpPr>
        <p:spPr bwMode="auto">
          <a:xfrm>
            <a:off x="7924800" y="428536"/>
            <a:ext cx="1155700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39-41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01" name="Text Box 9"/>
          <p:cNvSpPr txBox="1">
            <a:spLocks noChangeArrowheads="1"/>
          </p:cNvSpPr>
          <p:nvPr/>
        </p:nvSpPr>
        <p:spPr bwMode="auto">
          <a:xfrm>
            <a:off x="6324600" y="1996511"/>
            <a:ext cx="990600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ربيع 62 -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خريف 67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إسبانيا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450406"/>
            <a:ext cx="7772400" cy="64626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نظرة عامة على العهد الجديد 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التبرير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6926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الإختطاف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7130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الضيقة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التقديس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8100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الرسولية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8100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البر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486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الوحدة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86406" y="4572000"/>
            <a:ext cx="792163" cy="36926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الألوهية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864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الغفران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486406" y="5486400"/>
            <a:ext cx="792163" cy="36926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الفكر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4468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التنظيم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4468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السلوك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391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العقيدة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9906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الملكوت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572006" y="3657600"/>
            <a:ext cx="792163" cy="369267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السيادة 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391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الإيمان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446838" y="3657600"/>
            <a:ext cx="792162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التلمذة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9906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الأعمال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الألم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446838" y="54864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المعرفة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73914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الأفضل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305806" y="41148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المدعين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83058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المحبة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305806" y="50292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الحدود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8305806" y="54864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الإرسالية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8305806" y="5943600"/>
            <a:ext cx="792163" cy="36926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الإنتصار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5486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السيادة 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157192"/>
            <a:ext cx="1800225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الأناجيل والأعمال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52400" y="5625508"/>
            <a:ext cx="1800225" cy="368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الرسائل البولسية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52400" y="6092236"/>
            <a:ext cx="1800225" cy="3698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الرسائل العامة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35" name="Text Box 20"/>
          <p:cNvSpPr txBox="1">
            <a:spLocks noChangeArrowheads="1"/>
          </p:cNvSpPr>
          <p:nvPr/>
        </p:nvSpPr>
        <p:spPr bwMode="auto">
          <a:xfrm>
            <a:off x="6477000" y="6553201"/>
            <a:ext cx="2447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Animations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36" name="Text Box 7"/>
          <p:cNvSpPr txBox="1">
            <a:spLocks noChangeArrowheads="1"/>
          </p:cNvSpPr>
          <p:nvPr/>
        </p:nvSpPr>
        <p:spPr bwMode="auto">
          <a:xfrm>
            <a:off x="2667000" y="1987844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نيسان 50-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أيلول 52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بحر إيجة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37" name="Text Box 17"/>
          <p:cNvSpPr txBox="1">
            <a:spLocks noChangeArrowheads="1"/>
          </p:cNvSpPr>
          <p:nvPr/>
        </p:nvSpPr>
        <p:spPr bwMode="auto">
          <a:xfrm>
            <a:off x="-76200" y="2340749"/>
            <a:ext cx="990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صيف 35-37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دمشق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أنطاكية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286000" y="5995948"/>
            <a:ext cx="990600" cy="369332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روما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39" name="Text Box 20"/>
          <p:cNvSpPr txBox="1">
            <a:spLocks noChangeArrowheads="1"/>
          </p:cNvSpPr>
          <p:nvPr/>
        </p:nvSpPr>
        <p:spPr bwMode="auto">
          <a:xfrm>
            <a:off x="3352800" y="5577880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الرحلات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40" name="Text Box 9"/>
          <p:cNvSpPr txBox="1">
            <a:spLocks noChangeArrowheads="1"/>
          </p:cNvSpPr>
          <p:nvPr/>
        </p:nvSpPr>
        <p:spPr bwMode="auto">
          <a:xfrm>
            <a:off x="2286000" y="5532398"/>
            <a:ext cx="990600" cy="36933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1 2 3 4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41" name="Text Box 20"/>
          <p:cNvSpPr txBox="1">
            <a:spLocks noChangeArrowheads="1"/>
          </p:cNvSpPr>
          <p:nvPr/>
        </p:nvSpPr>
        <p:spPr bwMode="auto">
          <a:xfrm>
            <a:off x="3352800" y="6041430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السجون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F6FB32B3-66AB-7545-BD98-23512F174D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43325" y="1987843"/>
            <a:ext cx="1018064" cy="1316736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ربيع 53-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ايار 57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أسيا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8B23CF50-74FF-D446-8168-176216D807D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86380" y="1965752"/>
            <a:ext cx="987552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شباط 60 –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آذار 62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73" name="Group 85"/>
          <p:cNvGraphicFramePr>
            <a:graphicFrameLocks noGrp="1"/>
          </p:cNvGraphicFramePr>
          <p:nvPr/>
        </p:nvGraphicFramePr>
        <p:xfrm>
          <a:off x="0" y="685806"/>
          <a:ext cx="9144000" cy="552767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التاريخ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السفر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الكلمة المفتاحية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حياة بولس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العقيدة الرئيسية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40-49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متى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الملكوت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44-47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يعقوب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الأعمال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الخلاص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غلاطية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التبرير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الأولى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الخلاص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 تسالونيكي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الإختطاف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الثانية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 تسالونيكي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الضيقة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الثانية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 كورنثوس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التقديس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الثالثة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 كورنثوس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الرسولية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الثالثة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56-57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رومية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البر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الثالثة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الخلاص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57-59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لوقا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السيادة 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الإرساليات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8181" name="Rectangle 87"/>
          <p:cNvSpPr>
            <a:spLocks noGrp="1" noChangeArrowheads="1"/>
          </p:cNvSpPr>
          <p:nvPr>
            <p:ph type="title" idx="4294967295"/>
          </p:nvPr>
        </p:nvSpPr>
        <p:spPr>
          <a:xfrm>
            <a:off x="2323691" y="76201"/>
            <a:ext cx="4498218" cy="523156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ar-JO" altLang="zh-CN" sz="2800" b="1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الكلمات المفتاحية لأسفار العهد الجديد</a:t>
            </a:r>
            <a:endParaRPr lang="en-US" sz="2800" b="1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8182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95" name="Group 83"/>
          <p:cNvGraphicFramePr>
            <a:graphicFrameLocks noGrp="1"/>
          </p:cNvGraphicFramePr>
          <p:nvPr/>
        </p:nvGraphicFramePr>
        <p:xfrm>
          <a:off x="0" y="652466"/>
          <a:ext cx="9144000" cy="603727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التاريخ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السفر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الكلمة المفتاحية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حياة بولس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العقيدة الرئيسية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أفسس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الوحدة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السجن الأول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المسيح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(الرأس)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كولوسي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الألوهية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السجن الأول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المسيح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الله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فليمون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الغفران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السجن الأول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المسيح (المصالح)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فيلبي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الفكر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السجن الأول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المسيح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(المثال)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أعمال الرسل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السيادة 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الإرساليات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تيموثاوس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الترتيب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الرحلة الرابعة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بطرس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المعاناة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بطرس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المعرفة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64-68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مرقس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التلمذة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0229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155375" y="1"/>
            <a:ext cx="4834849" cy="523156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ar-JO" sz="2800" b="1" dirty="0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الكلمات المفتاحية لأسفار العهد الجديد</a:t>
            </a:r>
            <a:endParaRPr lang="en-US" sz="2800" b="1" dirty="0">
              <a:solidFill>
                <a:schemeClr val="tx1"/>
              </a:solidFill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20230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19" name="Group 83"/>
          <p:cNvGraphicFramePr>
            <a:graphicFrameLocks noGrp="1"/>
          </p:cNvGraphicFramePr>
          <p:nvPr/>
        </p:nvGraphicFramePr>
        <p:xfrm>
          <a:off x="0" y="757241"/>
          <a:ext cx="9144000" cy="56435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التاريخ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السفر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الكلمة المفتاحية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حياة بولس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العقيدة الرئيسية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تيطس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السلوك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الرحلة الرابعة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تيموثاوس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العقيدة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السجن الثاني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67-68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عبرانيين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السمو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المسيح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يوحنا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الإيمان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الخلاص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يهوذا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المدعون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يوحنا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المحبة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الخلاص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يوحنا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الحدود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الإرساليات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يوحنا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المرسلون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الإرساليات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95-96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رؤيا يوحنا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الإنتصار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2277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155375" y="76201"/>
            <a:ext cx="4834849" cy="523156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ar-JO" sz="2800" b="1" dirty="0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الكلمات المفتاحية لأسفار العهد الجديد</a:t>
            </a:r>
            <a:endParaRPr lang="en-US" sz="2800" b="1" dirty="0">
              <a:solidFill>
                <a:schemeClr val="tx1"/>
              </a:solidFill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22278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4" y="1417644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3573497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ى</a:t>
            </a: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هذا العرض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التقديمي</a:t>
            </a: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مجانا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ar-SA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</a:t>
            </a: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</a:t>
            </a:r>
            <a:r>
              <a:rPr lang="ar-SA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ناجيل</a:t>
            </a: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 BibleStudyDownloads.org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33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ar-JO" b="1" i="0" dirty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وصف المساق</a:t>
            </a:r>
            <a:endParaRPr lang="en-US" b="1" i="0" dirty="0">
              <a:solidFill>
                <a:schemeClr val="bg1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48000"/>
          </a:xfrm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ar-JO" b="1" dirty="0">
                <a:latin typeface="Arial"/>
                <a:cs typeface="Arial"/>
              </a:rPr>
              <a:t>دراسة في متى، مرقس ويوحنا                           تؤكد على المهارات والمبادئ                              التي تساعد على تفسير الأناجيل                    واستخدامها في الوعظ والتعليم</a:t>
            </a:r>
          </a:p>
          <a:p>
            <a:pPr marL="0" indent="0" algn="ctr" eaLnBrk="1" hangingPunct="1">
              <a:buFont typeface="Wingdings" charset="0"/>
              <a:buNone/>
              <a:defRPr/>
            </a:pPr>
            <a:r>
              <a:rPr lang="ar-JO" b="1" dirty="0">
                <a:latin typeface="Arial"/>
                <a:cs typeface="Arial"/>
              </a:rPr>
              <a:t>(3 ساعات)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dirty="0">
                <a:latin typeface="Arial"/>
                <a:cs typeface="Arial"/>
              </a:rPr>
              <a:t>1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6148" name="Picture 6" descr="Bib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2209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8" descr="TheWord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52425"/>
            <a:ext cx="6172200" cy="8667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ar-JO" altLang="zh-CN" sz="4000" b="1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أهداف المساق</a:t>
            </a:r>
            <a:endParaRPr lang="en-US" sz="40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endParaRPr lang="en-US" altLang="zh-CN" sz="28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  <a:p>
            <a:pPr marL="609600" indent="-609600" algn="r" rtl="1" eaLnBrk="1" hangingPunct="1">
              <a:lnSpc>
                <a:spcPct val="90000"/>
              </a:lnSpc>
              <a:defRPr/>
            </a:pPr>
            <a:r>
              <a:rPr lang="ar-JO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السير عبر </a:t>
            </a:r>
            <a:r>
              <a:rPr lang="ar-JO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إنجيل متى، مرقس ويوحنا في كل قسم منهم</a:t>
            </a:r>
            <a:endParaRPr lang="en-US" sz="28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  <a:p>
            <a:pPr marL="609600" indent="-609600" algn="r" rtl="1" eaLnBrk="1" hangingPunct="1">
              <a:lnSpc>
                <a:spcPct val="90000"/>
              </a:lnSpc>
              <a:defRPr/>
            </a:pPr>
            <a:r>
              <a:rPr lang="ar-JO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حل </a:t>
            </a:r>
            <a:r>
              <a:rPr lang="ar-JO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التناقضات</a:t>
            </a:r>
            <a:r>
              <a:rPr lang="ar-JO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 المقترحة بين الأناجيل للإجابة على مشكلة الإزائية</a:t>
            </a:r>
            <a:endParaRPr lang="en-US" sz="28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  <a:p>
            <a:pPr marL="609600" indent="-609600" algn="r" rtl="1" eaLnBrk="1" hangingPunct="1">
              <a:lnSpc>
                <a:spcPct val="90000"/>
              </a:lnSpc>
              <a:defRPr/>
            </a:pPr>
            <a:r>
              <a:rPr lang="ar-JO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تفسير</a:t>
            </a:r>
            <a:r>
              <a:rPr lang="ar-JO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 الأنواع الأدبية داخل الأناجيل بدقة مثل الأمثال، السرد ... الخ</a:t>
            </a:r>
            <a:endParaRPr lang="en-US" sz="28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  <a:p>
            <a:pPr marL="609600" indent="-609600" algn="r" rtl="1" eaLnBrk="1" hangingPunct="1">
              <a:lnSpc>
                <a:spcPct val="90000"/>
              </a:lnSpc>
              <a:defRPr/>
            </a:pPr>
            <a:r>
              <a:rPr lang="ar-JO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التفسير من الأناجيل عن طبيعة ومضامين </a:t>
            </a:r>
            <a:r>
              <a:rPr lang="ar-JO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رسالة الإنجيل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  <a:p>
            <a:pPr marL="609600" indent="-609600" algn="r" rtl="1" eaLnBrk="1" hangingPunct="1">
              <a:lnSpc>
                <a:spcPct val="90000"/>
              </a:lnSpc>
              <a:defRPr/>
            </a:pPr>
            <a:r>
              <a:rPr lang="ar-JO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تلخيص التحركات الرئيسية في </a:t>
            </a:r>
            <a:r>
              <a:rPr lang="ar-JO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حياة المسيح </a:t>
            </a:r>
            <a:r>
              <a:rPr lang="ar-JO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وأهميتها</a:t>
            </a:r>
            <a:endParaRPr lang="en-US" sz="2800" b="1" dirty="0">
              <a:solidFill>
                <a:schemeClr val="tx2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8578850" y="15240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sz="2000" b="1" dirty="0">
                <a:latin typeface="Arial"/>
                <a:cs typeface="Arial"/>
              </a:rPr>
              <a:t>1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52400" y="1309688"/>
            <a:ext cx="883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  <a:defRPr/>
            </a:pP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في نهاية هذا المساق سيكون الطالب قادراً على ...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</p:txBody>
      </p:sp>
      <p:pic>
        <p:nvPicPr>
          <p:cNvPr id="8198" name="Picture 17" descr="peo-man_head_spi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8461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0" descr="TheWord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638800"/>
          </a:xfrm>
          <a:effec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endParaRPr lang="en-US" sz="2800" b="1" dirty="0">
              <a:effectLst>
                <a:glow rad="101600">
                  <a:schemeClr val="bg1"/>
                </a:glow>
              </a:effectLst>
              <a:latin typeface="Arial"/>
              <a:cs typeface="Arial"/>
            </a:endParaRPr>
          </a:p>
          <a:p>
            <a:pPr marL="609600" indent="-609600" algn="r" rtl="1" eaLnBrk="1" hangingPunct="1">
              <a:lnSpc>
                <a:spcPct val="90000"/>
              </a:lnSpc>
              <a:defRPr/>
            </a:pPr>
            <a:r>
              <a:rPr lang="ar-JO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كتابة </a:t>
            </a:r>
            <a:r>
              <a:rPr lang="ar-JO" sz="28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الملخصات</a:t>
            </a:r>
            <a:r>
              <a:rPr lang="ar-JO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 التفسيرية الدقيقة من قصص الأناجيل مع الملخصات الوعظية المناسبة </a:t>
            </a:r>
            <a:endParaRPr lang="en-US" sz="2800" b="1" dirty="0">
              <a:effectLst>
                <a:glow rad="101600">
                  <a:schemeClr val="bg1"/>
                </a:glow>
              </a:effectLst>
              <a:latin typeface="Arial"/>
              <a:cs typeface="Arial"/>
            </a:endParaRPr>
          </a:p>
          <a:p>
            <a:pPr marL="609600" indent="-609600" algn="r" rtl="1" eaLnBrk="1" hangingPunct="1">
              <a:lnSpc>
                <a:spcPct val="90000"/>
              </a:lnSpc>
              <a:defRPr/>
            </a:pPr>
            <a:r>
              <a:rPr lang="ar-JO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إظهار مساهمة الأناجيل في </a:t>
            </a:r>
            <a:r>
              <a:rPr lang="ar-JO" sz="28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مفهوم الملكوت </a:t>
            </a:r>
            <a:r>
              <a:rPr lang="ar-JO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في الكتاب المقدس</a:t>
            </a:r>
            <a:endParaRPr lang="en-US" sz="2800" b="1" dirty="0">
              <a:effectLst>
                <a:glow rad="101600">
                  <a:schemeClr val="bg1"/>
                </a:glow>
              </a:effectLst>
              <a:latin typeface="Arial"/>
              <a:cs typeface="Arial"/>
            </a:endParaRPr>
          </a:p>
          <a:p>
            <a:pPr marL="609600" indent="-609600" algn="r" rtl="1" eaLnBrk="1" hangingPunct="1">
              <a:lnSpc>
                <a:spcPct val="90000"/>
              </a:lnSpc>
              <a:defRPr/>
            </a:pPr>
            <a:r>
              <a:rPr lang="ar-JO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الدفاتع عن </a:t>
            </a:r>
            <a:r>
              <a:rPr lang="ar-JO" sz="28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وجهة النظر الشخصية </a:t>
            </a:r>
            <a:r>
              <a:rPr lang="ar-JO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عن ملكوت الله بعد دراسة وجهات النظر البديلة</a:t>
            </a:r>
            <a:r>
              <a:rPr lang="en-US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 </a:t>
            </a:r>
          </a:p>
          <a:p>
            <a:pPr marL="609600" indent="-609600" algn="r" rtl="1" eaLnBrk="1" hangingPunct="1">
              <a:lnSpc>
                <a:spcPct val="90000"/>
              </a:lnSpc>
              <a:defRPr/>
            </a:pPr>
            <a:r>
              <a:rPr lang="ar-JO" b="1" dirty="0">
                <a:solidFill>
                  <a:schemeClr val="tx2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تنمو في محبة </a:t>
            </a:r>
            <a:r>
              <a:rPr lang="ar-JO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العبادة للمسيح </a:t>
            </a:r>
            <a:r>
              <a:rPr lang="ar-JO" b="1" dirty="0">
                <a:solidFill>
                  <a:schemeClr val="tx2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كمخلص ورب.</a:t>
            </a:r>
            <a:endParaRPr lang="en-US" b="1" dirty="0">
              <a:solidFill>
                <a:schemeClr val="tx2"/>
              </a:solidFill>
              <a:effectLst>
                <a:glow rad="1016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sz="2000" b="1" dirty="0">
                <a:latin typeface="Arial"/>
                <a:cs typeface="Arial"/>
              </a:rPr>
              <a:t>1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65125" y="1309688"/>
            <a:ext cx="8626475" cy="46166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JO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في نهاية هذا المساق سيكون الطالب قادراً على ...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172200" cy="9144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ar-JO" altLang="zh-CN" sz="4000" b="1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أهداف المساق</a:t>
            </a:r>
            <a:endParaRPr lang="en-US" sz="40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46" name="Picture 9" descr="peo-man_head_spi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8461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ar-JO" altLang="zh-CN" sz="4000" b="1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متطلبات المساق</a:t>
            </a:r>
            <a:endParaRPr lang="en-US" sz="40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2057400"/>
            <a:ext cx="6629400" cy="27432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أ. القراءات (10%)</a:t>
            </a:r>
          </a:p>
          <a:p>
            <a:pPr marL="0" indent="0" algn="r" eaLnBrk="1" hangingPunct="1">
              <a:buNone/>
              <a:defRPr/>
            </a:pPr>
            <a:r>
              <a:rPr lang="ar-JO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ب. أربع ورقات تلخيصية (40%)</a:t>
            </a:r>
          </a:p>
          <a:p>
            <a:pPr marL="0" indent="0" algn="r" eaLnBrk="1" hangingPunct="1">
              <a:buNone/>
              <a:defRPr/>
            </a:pPr>
            <a:r>
              <a:rPr lang="ar-JO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ت. عرضين تقديميين في الصف (50%)</a:t>
            </a: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SimSun" charset="0"/>
              <a:cs typeface="Arial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sz="2000" dirty="0">
                <a:latin typeface="Arial"/>
                <a:cs typeface="Arial"/>
              </a:rPr>
              <a:t>1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2292" name="Picture 5" descr="Cam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0" y="4521200"/>
            <a:ext cx="3505200" cy="2336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293" name="Picture 8" descr="oth-report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8064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lighthouseSun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6019800" cy="44958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ar-JO" altLang="zh-CN" sz="3600" b="1" dirty="0">
                <a:latin typeface="Arial" charset="0"/>
                <a:ea typeface="Arial" charset="0"/>
                <a:cs typeface="Arial" charset="0"/>
              </a:rPr>
              <a:t>مقدمة</a:t>
            </a:r>
            <a:endParaRPr lang="en-US" altLang="zh-CN" sz="3600" b="1" dirty="0">
              <a:latin typeface="Arial" charset="0"/>
              <a:ea typeface="Arial" charset="0"/>
              <a:cs typeface="Arial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altLang="zh-CN" sz="3600" b="1" dirty="0">
                <a:latin typeface="Arial" charset="0"/>
                <a:ea typeface="Arial" charset="0"/>
                <a:cs typeface="Arial" charset="0"/>
              </a:rPr>
              <a:t>عروض تقديمية عن متى ومرقس</a:t>
            </a:r>
            <a:endParaRPr lang="en-US" altLang="zh-CN" sz="3600" b="1" dirty="0">
              <a:latin typeface="Arial" charset="0"/>
              <a:ea typeface="Arial" charset="0"/>
              <a:cs typeface="Arial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altLang="zh-CN" sz="3600" b="1" dirty="0">
                <a:latin typeface="Arial" charset="0"/>
                <a:ea typeface="Arial" charset="0"/>
                <a:cs typeface="Arial" charset="0"/>
              </a:rPr>
              <a:t>عروض تقديمية عن يوحنا</a:t>
            </a:r>
            <a:endParaRPr lang="en-US" altLang="zh-CN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5334000" cy="857250"/>
          </a:xfrm>
          <a:solidFill>
            <a:schemeClr val="tx1"/>
          </a:solidFill>
          <a:extLst>
            <a:ext uri="{AF507438-7753-43e0-B8FC-AC1667EBCBE1}">
              <a14:hiddenEffects xmlns:a14="http://schemas.microsoft.com/office/drawing/2010/main" xmlns="">
                <a:effectLst>
                  <a:outerShdw blurRad="254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ar-JO" altLang="zh-CN" b="1" i="0" dirty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تصميم المساق</a:t>
            </a:r>
            <a:endParaRPr lang="en-US" b="1" i="0" dirty="0">
              <a:solidFill>
                <a:schemeClr val="bg1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578850" y="152400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341" name="Picture 2" descr="image002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rtl="1" eaLnBrk="1" hangingPunct="1">
              <a:defRPr/>
            </a:pPr>
            <a:r>
              <a:rPr lang="ar-JO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أمور أخرى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68322" name="Picture 5" descr="j02297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1675" y="762000"/>
            <a:ext cx="1787525" cy="18208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8323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55600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6391" name="Picture 7" descr="j02335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1288" y="5568950"/>
            <a:ext cx="1382712" cy="1289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04800" y="1717675"/>
            <a:ext cx="8839200" cy="5140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9600" marR="0" lvl="0" indent="-6096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rtl/>
              </a:rPr>
              <a:t>نسْخُ ملاحظات الفصل</a:t>
            </a:r>
          </a:p>
          <a:p>
            <a:pPr marL="609600" marR="0" lvl="0" indent="-6096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endParaRPr kumimoji="0" lang="en-US" altLang="zh-CN" sz="28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ar-JO" altLang="zh-CN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الاتِّصال بي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609600" marR="0" lvl="0" indent="-609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ar-JO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رقم الهاتف المحمول: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+962 7 9725 6061</a:t>
            </a:r>
          </a:p>
          <a:p>
            <a:pPr marL="609600" marR="0" lvl="0" indent="-609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ar-JO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ساعاتي المكتبيَّة بعد وقت الكنيسة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609600" marR="0" lvl="0" indent="-609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ar-JO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الإيميل: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drrickgriffith@gmail.com</a:t>
            </a:r>
          </a:p>
          <a:p>
            <a:pPr marL="609600" marR="0" lvl="0" indent="-609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ar-JO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لنتناول الغداء أيضًا!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 rot="-5400000">
            <a:off x="5394997" y="1479553"/>
            <a:ext cx="662232" cy="4000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أعمال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6891" y="1192219"/>
            <a:ext cx="2460623" cy="879476"/>
            <a:chOff x="313" y="776"/>
            <a:chExt cx="1550" cy="554"/>
          </a:xfrm>
        </p:grpSpPr>
        <p:sp>
          <p:nvSpPr>
            <p:cNvPr id="139285" name="Text Box 5"/>
            <p:cNvSpPr txBox="1">
              <a:spLocks noChangeArrowheads="1"/>
            </p:cNvSpPr>
            <p:nvPr/>
          </p:nvSpPr>
          <p:spPr bwMode="auto">
            <a:xfrm rot="16200000">
              <a:off x="162" y="927"/>
              <a:ext cx="553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متى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6" name="Text Box 6"/>
            <p:cNvSpPr txBox="1">
              <a:spLocks noChangeArrowheads="1"/>
            </p:cNvSpPr>
            <p:nvPr/>
          </p:nvSpPr>
          <p:spPr bwMode="auto">
            <a:xfrm rot="16200000">
              <a:off x="606" y="934"/>
              <a:ext cx="540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مرقس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7" name="Text Box 7"/>
            <p:cNvSpPr txBox="1">
              <a:spLocks noChangeArrowheads="1"/>
            </p:cNvSpPr>
            <p:nvPr/>
          </p:nvSpPr>
          <p:spPr bwMode="auto">
            <a:xfrm rot="16200000">
              <a:off x="1042" y="934"/>
              <a:ext cx="540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لوقا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8" name="Text Box 8"/>
            <p:cNvSpPr txBox="1">
              <a:spLocks noChangeArrowheads="1"/>
            </p:cNvSpPr>
            <p:nvPr/>
          </p:nvSpPr>
          <p:spPr bwMode="auto">
            <a:xfrm rot="16200000">
              <a:off x="1489" y="956"/>
              <a:ext cx="495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يوحنا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431558" y="762002"/>
            <a:ext cx="877034" cy="4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الأناجيل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762006"/>
            <a:ext cx="1533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تاريخ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286000" y="2209800"/>
            <a:ext cx="426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رسائل بولس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71465" y="3136912"/>
            <a:ext cx="8623299" cy="1792289"/>
            <a:chOff x="171" y="1885"/>
            <a:chExt cx="5432" cy="1129"/>
          </a:xfrm>
          <a:solidFill>
            <a:srgbClr val="CCFFCC"/>
          </a:solidFill>
        </p:grpSpPr>
        <p:sp>
          <p:nvSpPr>
            <p:cNvPr id="18454" name="Text Box 13"/>
            <p:cNvSpPr txBox="1">
              <a:spLocks noChangeArrowheads="1"/>
            </p:cNvSpPr>
            <p:nvPr/>
          </p:nvSpPr>
          <p:spPr bwMode="auto">
            <a:xfrm rot="16200000">
              <a:off x="-4" y="2542"/>
              <a:ext cx="602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رومية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55" name="Text Box 14"/>
            <p:cNvSpPr txBox="1">
              <a:spLocks noChangeArrowheads="1"/>
            </p:cNvSpPr>
            <p:nvPr/>
          </p:nvSpPr>
          <p:spPr bwMode="auto">
            <a:xfrm rot="16200000">
              <a:off x="243" y="2363"/>
              <a:ext cx="961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 كورنثوس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56" name="Text Box 15"/>
            <p:cNvSpPr txBox="1">
              <a:spLocks noChangeArrowheads="1"/>
            </p:cNvSpPr>
            <p:nvPr/>
          </p:nvSpPr>
          <p:spPr bwMode="auto">
            <a:xfrm rot="16200000">
              <a:off x="663" y="2363"/>
              <a:ext cx="961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 كورنثوس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57" name="Text Box 16"/>
            <p:cNvSpPr txBox="1">
              <a:spLocks noChangeArrowheads="1"/>
            </p:cNvSpPr>
            <p:nvPr/>
          </p:nvSpPr>
          <p:spPr bwMode="auto">
            <a:xfrm rot="16200000">
              <a:off x="1254" y="2507"/>
              <a:ext cx="672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غلاطية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58" name="Text Box 17"/>
            <p:cNvSpPr txBox="1">
              <a:spLocks noChangeArrowheads="1"/>
            </p:cNvSpPr>
            <p:nvPr/>
          </p:nvSpPr>
          <p:spPr bwMode="auto">
            <a:xfrm rot="16200000">
              <a:off x="1670" y="2497"/>
              <a:ext cx="691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أفسس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59" name="Text Box 18"/>
            <p:cNvSpPr txBox="1">
              <a:spLocks noChangeArrowheads="1"/>
            </p:cNvSpPr>
            <p:nvPr/>
          </p:nvSpPr>
          <p:spPr bwMode="auto">
            <a:xfrm rot="16200000">
              <a:off x="2098" y="2499"/>
              <a:ext cx="688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فيلبي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0" name="Text Box 19"/>
            <p:cNvSpPr txBox="1">
              <a:spLocks noChangeArrowheads="1"/>
            </p:cNvSpPr>
            <p:nvPr/>
          </p:nvSpPr>
          <p:spPr bwMode="auto">
            <a:xfrm rot="16200000">
              <a:off x="2443" y="2458"/>
              <a:ext cx="771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كولوسي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1" name="Text Box 20"/>
            <p:cNvSpPr txBox="1">
              <a:spLocks noChangeArrowheads="1"/>
            </p:cNvSpPr>
            <p:nvPr/>
          </p:nvSpPr>
          <p:spPr bwMode="auto">
            <a:xfrm rot="16200000">
              <a:off x="2721" y="2301"/>
              <a:ext cx="108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 تسالونيكي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2" name="Text Box 21"/>
            <p:cNvSpPr txBox="1">
              <a:spLocks noChangeArrowheads="1"/>
            </p:cNvSpPr>
            <p:nvPr/>
          </p:nvSpPr>
          <p:spPr bwMode="auto">
            <a:xfrm rot="16200000">
              <a:off x="3201" y="2301"/>
              <a:ext cx="108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 تسالونيكي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3" name="Text Box 22"/>
            <p:cNvSpPr txBox="1">
              <a:spLocks noChangeArrowheads="1"/>
            </p:cNvSpPr>
            <p:nvPr/>
          </p:nvSpPr>
          <p:spPr bwMode="auto">
            <a:xfrm rot="16200000">
              <a:off x="3757" y="2424"/>
              <a:ext cx="838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 تيموثاوس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4" name="Text Box 23"/>
            <p:cNvSpPr txBox="1">
              <a:spLocks noChangeArrowheads="1"/>
            </p:cNvSpPr>
            <p:nvPr/>
          </p:nvSpPr>
          <p:spPr bwMode="auto">
            <a:xfrm rot="16200000">
              <a:off x="4167" y="2447"/>
              <a:ext cx="883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 تيموثاوس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5" name="Text Box 24"/>
            <p:cNvSpPr txBox="1">
              <a:spLocks noChangeArrowheads="1"/>
            </p:cNvSpPr>
            <p:nvPr/>
          </p:nvSpPr>
          <p:spPr bwMode="auto">
            <a:xfrm rot="16200000">
              <a:off x="4776" y="2629"/>
              <a:ext cx="519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تيطس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8466" name="Text Box 25"/>
            <p:cNvSpPr txBox="1">
              <a:spLocks noChangeArrowheads="1"/>
            </p:cNvSpPr>
            <p:nvPr/>
          </p:nvSpPr>
          <p:spPr bwMode="auto">
            <a:xfrm rot="16200000">
              <a:off x="5121" y="2532"/>
              <a:ext cx="711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فليمون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965200" y="4983169"/>
            <a:ext cx="330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الرسائل العامة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7003013" y="4876802"/>
            <a:ext cx="687880" cy="4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النبوة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 rot="-5400000">
            <a:off x="6831304" y="5901534"/>
            <a:ext cx="1069394" cy="40004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رؤيا يوحنا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60350" y="5432436"/>
            <a:ext cx="4997451" cy="1139826"/>
            <a:chOff x="164" y="3422"/>
            <a:chExt cx="3148" cy="718"/>
          </a:xfrm>
        </p:grpSpPr>
        <p:sp>
          <p:nvSpPr>
            <p:cNvPr id="139277" name="Text Box 30"/>
            <p:cNvSpPr txBox="1">
              <a:spLocks noChangeArrowheads="1"/>
            </p:cNvSpPr>
            <p:nvPr/>
          </p:nvSpPr>
          <p:spPr bwMode="auto">
            <a:xfrm rot="16200000">
              <a:off x="-69" y="3655"/>
              <a:ext cx="718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عبرانيين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78" name="Text Box 31"/>
            <p:cNvSpPr txBox="1">
              <a:spLocks noChangeArrowheads="1"/>
            </p:cNvSpPr>
            <p:nvPr/>
          </p:nvSpPr>
          <p:spPr bwMode="auto">
            <a:xfrm rot="16200000">
              <a:off x="384" y="3728"/>
              <a:ext cx="572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يعقوب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79" name="Text Box 32"/>
            <p:cNvSpPr txBox="1">
              <a:spLocks noChangeArrowheads="1"/>
            </p:cNvSpPr>
            <p:nvPr/>
          </p:nvSpPr>
          <p:spPr bwMode="auto">
            <a:xfrm rot="16200000">
              <a:off x="771" y="3682"/>
              <a:ext cx="664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 بطرس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0" name="Text Box 33"/>
            <p:cNvSpPr txBox="1">
              <a:spLocks noChangeArrowheads="1"/>
            </p:cNvSpPr>
            <p:nvPr/>
          </p:nvSpPr>
          <p:spPr bwMode="auto">
            <a:xfrm rot="16200000">
              <a:off x="1174" y="3682"/>
              <a:ext cx="664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 بطرس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1" name="Text Box 34"/>
            <p:cNvSpPr txBox="1">
              <a:spLocks noChangeArrowheads="1"/>
            </p:cNvSpPr>
            <p:nvPr/>
          </p:nvSpPr>
          <p:spPr bwMode="auto">
            <a:xfrm rot="16200000">
              <a:off x="1613" y="3700"/>
              <a:ext cx="62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 يوحنا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2" name="Text Box 35"/>
            <p:cNvSpPr txBox="1">
              <a:spLocks noChangeArrowheads="1"/>
            </p:cNvSpPr>
            <p:nvPr/>
          </p:nvSpPr>
          <p:spPr bwMode="auto">
            <a:xfrm rot="16200000">
              <a:off x="2045" y="3700"/>
              <a:ext cx="62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 يوحنا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3" name="Text Box 36"/>
            <p:cNvSpPr txBox="1">
              <a:spLocks noChangeArrowheads="1"/>
            </p:cNvSpPr>
            <p:nvPr/>
          </p:nvSpPr>
          <p:spPr bwMode="auto">
            <a:xfrm rot="16200000">
              <a:off x="2478" y="3700"/>
              <a:ext cx="62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 يوحنا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284" name="Text Box 37"/>
            <p:cNvSpPr txBox="1">
              <a:spLocks noChangeArrowheads="1"/>
            </p:cNvSpPr>
            <p:nvPr/>
          </p:nvSpPr>
          <p:spPr bwMode="auto">
            <a:xfrm rot="16200000">
              <a:off x="2944" y="3772"/>
              <a:ext cx="483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يهوذا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4589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"/>
            <a:ext cx="9144000" cy="480067"/>
          </a:xfrm>
          <a:solidFill>
            <a:srgbClr val="800000"/>
          </a:solidFill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r>
              <a:rPr lang="ar-JO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قائمة مرتبة لكل أسفار العهد الجديد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9276" name="Text Box 5"/>
          <p:cNvSpPr txBox="1">
            <a:spLocks noChangeArrowheads="1"/>
          </p:cNvSpPr>
          <p:nvPr/>
        </p:nvSpPr>
        <p:spPr bwMode="auto">
          <a:xfrm>
            <a:off x="8638950" y="548680"/>
            <a:ext cx="473077" cy="4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105" grpId="0" autoUpdateAnimBg="0"/>
      <p:bldP spid="4106" grpId="0" autoUpdateAnimBg="0"/>
      <p:bldP spid="4107" grpId="0" autoUpdateAnimBg="0"/>
      <p:bldP spid="4122" grpId="0" autoUpdateAnimBg="0"/>
      <p:bldP spid="4123" grpId="0" autoUpdateAnimBg="0"/>
      <p:bldP spid="4124" grpId="0" animBg="1" autoUpdateAnimBg="0"/>
      <p:bldP spid="139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84200"/>
          </a:xfrm>
          <a:gradFill flip="none" rotWithShape="1">
            <a:gsLst>
              <a:gs pos="0">
                <a:srgbClr val="333399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ar-JO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بناء العهد الجديد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74466" name="Picture 5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67" name="Picture 6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428" indent="-28554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2199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9077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5957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2836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69716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6595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3472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26F3F8-BFED-1E42-8CE1-F839B76FB9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85800" y="762000"/>
            <a:ext cx="7848600" cy="1295400"/>
          </a:xfrm>
          <a:prstGeom prst="triangle">
            <a:avLst/>
          </a:prstGeom>
          <a:gradFill flip="none" rotWithShape="1">
            <a:gsLst>
              <a:gs pos="46000">
                <a:srgbClr val="D6B688"/>
              </a:gs>
              <a:gs pos="9900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5852" y="1676401"/>
          <a:ext cx="9256054" cy="519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6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3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ar-JO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رسائل</a:t>
                      </a:r>
                      <a:r>
                        <a:rPr lang="ar-JO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بولس للرعاة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ar-JO" sz="1800" b="1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تيموثاوس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ar-JO" sz="1800" b="1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تيموثاوس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تيطس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فليمون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رسائل بولس للكنائس</a:t>
                      </a:r>
                      <a:endParaRPr lang="en-US" sz="1800" b="1" dirty="0"/>
                    </a:p>
                  </a:txBody>
                  <a:tcPr vert="vert27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ar-JO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تسالونيكي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رؤيا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الرسائل العامة</a:t>
                      </a:r>
                      <a:endParaRPr lang="en-US" sz="1800" b="1" dirty="0"/>
                    </a:p>
                  </a:txBody>
                  <a:tcPr vert="vert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ar-JO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تسالونيكي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يهوذا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كولوسي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3 يوحنا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فيلبي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2 يوحنا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أفسس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1 يوحنا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غلاطية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2 بطرس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كورنثوس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1 بطرس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ar-JO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كورنثوس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يعقوب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رومية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عبرانيين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أعمال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6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متى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مرقس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لوقا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يوحنا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الأسفار التاريخية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74471" name="Picture 8" descr="NTS21 Gra[phic with Map.tif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0" y="3122619"/>
            <a:ext cx="248285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72" name="Text Box 5"/>
          <p:cNvSpPr txBox="1">
            <a:spLocks noChangeArrowheads="1"/>
          </p:cNvSpPr>
          <p:nvPr/>
        </p:nvSpPr>
        <p:spPr bwMode="auto">
          <a:xfrm>
            <a:off x="8578854" y="4445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473" name="TextBox 5"/>
          <p:cNvSpPr txBox="1">
            <a:spLocks noChangeArrowheads="1"/>
          </p:cNvSpPr>
          <p:nvPr/>
        </p:nvSpPr>
        <p:spPr bwMode="auto">
          <a:xfrm>
            <a:off x="5105400" y="6596067"/>
            <a:ext cx="411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Adapted from Walk Thru the Bible</a:t>
            </a:r>
          </a:p>
        </p:txBody>
      </p:sp>
    </p:spTree>
    <p:extLst>
      <p:ext uri="{BB962C8B-B14F-4D97-AF65-F5344CB8AC3E}">
        <p14:creationId xmlns:p14="http://schemas.microsoft.com/office/powerpoint/2010/main" val="4259725148"/>
      </p:ext>
    </p:extLst>
  </p:cSld>
  <p:clrMapOvr>
    <a:masterClrMapping/>
  </p:clrMapOvr>
</p:sld>
</file>

<file path=ppt/theme/theme1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2004:Templates:Presentations:Designs:Gleam</Template>
  <TotalTime>2357</TotalTime>
  <Words>1541</Words>
  <Application>Microsoft Macintosh PowerPoint</Application>
  <PresentationFormat>On-screen Show (4:3)</PresentationFormat>
  <Paragraphs>553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ＭＳ Ｐゴシック</vt:lpstr>
      <vt:lpstr>Times</vt:lpstr>
      <vt:lpstr>Arial</vt:lpstr>
      <vt:lpstr>Tahoma</vt:lpstr>
      <vt:lpstr>Times New Roman</vt:lpstr>
      <vt:lpstr>Wingdings</vt:lpstr>
      <vt:lpstr>Gleam</vt:lpstr>
      <vt:lpstr>6_Default Design</vt:lpstr>
      <vt:lpstr>Ribbons</vt:lpstr>
      <vt:lpstr>3_Orbit</vt:lpstr>
      <vt:lpstr>1_Capsules</vt:lpstr>
      <vt:lpstr>1_Default Design</vt:lpstr>
      <vt:lpstr>1_Blue Diagonal</vt:lpstr>
      <vt:lpstr>Orbit</vt:lpstr>
      <vt:lpstr>2_Blue Diagonal</vt:lpstr>
      <vt:lpstr>وصف</vt:lpstr>
      <vt:lpstr>وصف المساق</vt:lpstr>
      <vt:lpstr>أهداف المساق</vt:lpstr>
      <vt:lpstr>أهداف المساق</vt:lpstr>
      <vt:lpstr>متطلبات المساق</vt:lpstr>
      <vt:lpstr>تصميم المساق</vt:lpstr>
      <vt:lpstr>أمور أخرى</vt:lpstr>
      <vt:lpstr>قائمة مرتبة لكل أسفار العهد الجديد</vt:lpstr>
      <vt:lpstr>بناء العهد الجديد</vt:lpstr>
      <vt:lpstr>مقارنة الأناجيل الأربعة</vt:lpstr>
      <vt:lpstr>مقارنة الأناجيل الأربعة</vt:lpstr>
      <vt:lpstr>مقارنة الأناجيل الأربعة</vt:lpstr>
      <vt:lpstr>  نظرة عامة على العهد الجديد </vt:lpstr>
      <vt:lpstr>الكلمات المفتاحية لأسفار العهد الجديد</vt:lpstr>
      <vt:lpstr>الكلمات المفتاحية لأسفار العهد الجديد</vt:lpstr>
      <vt:lpstr>الكلمات المفتاحية لأسفار العهد الجديد</vt:lpstr>
      <vt:lpstr>Black</vt:lpstr>
      <vt:lpstr>الأناجيل  • 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Rick Griffith</cp:lastModifiedBy>
  <cp:revision>125</cp:revision>
  <dcterms:created xsi:type="dcterms:W3CDTF">2002-12-14T08:05:48Z</dcterms:created>
  <dcterms:modified xsi:type="dcterms:W3CDTF">2024-01-24T13:57:01Z</dcterms:modified>
</cp:coreProperties>
</file>